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0" r:id="rId3"/>
    <p:sldId id="262" r:id="rId4"/>
    <p:sldId id="261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 </a:t>
            </a:r>
            <a:r>
              <a:rPr lang="en-US" altLang="ko-KR" dirty="0">
                <a:solidFill>
                  <a:srgbClr val="FF0000"/>
                </a:solidFill>
              </a:rPr>
              <a:t>The Duration of Particular Episodes</a:t>
            </a:r>
            <a:r>
              <a:rPr lang="en-US" altLang="ko-KR" dirty="0"/>
              <a:t>, especially </a:t>
            </a:r>
            <a:r>
              <a:rPr lang="en-US" altLang="ko-KR" dirty="0">
                <a:solidFill>
                  <a:srgbClr val="FF0000"/>
                </a:solidFill>
              </a:rPr>
              <a:t>relative to each other</a:t>
            </a:r>
            <a:r>
              <a:rPr lang="en-US" altLang="ko-KR" dirty="0"/>
              <a:t> and to the time they would have taken in real life(58).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>
                <a:solidFill>
                  <a:srgbClr val="FF0000"/>
                </a:solidFill>
              </a:rPr>
              <a:t> a discriminated occasion</a:t>
            </a:r>
            <a:r>
              <a:rPr lang="en-US" altLang="ko-KR" dirty="0"/>
              <a:t>: a particular moment  and scene an author slows down to home in on(to aim exactly at)(58)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Linda Brewer’s “20/20”(17).</a:t>
            </a:r>
          </a:p>
          <a:p>
            <a:pPr marL="0" indent="0">
              <a:buNone/>
            </a:pPr>
            <a:r>
              <a:rPr lang="en-US" altLang="ko-KR" dirty="0"/>
              <a:t> For example, the first paragraph of Linda Brewer’s 20/20 quickly and generally refers to events that occur over three days. Then Brewer suddenly slows down, pinpointing an incident that takes place on “[t]he third evening out. . . .” That episode consumes four paragraphs of the story, even though the action described in those paragraphs accounts for only a few minutes of Bill and Ruthie’s time. Next the story devotes two more paragraphs to an incident that occurs “[t]he next evening.” In the last paragraph, Brewer speeds up again, telling us about the series of “wonderful sights” Ruthie sees between Indiana and Spokane, Washington(59).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1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422"/>
    </mc:Choice>
    <mc:Fallback>
      <p:transition spd="slow" advTm="38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Conflict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97280" y="2642532"/>
            <a:ext cx="10058400" cy="27180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all plots hinge on at least one conflict(60).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Conflicts  may be </a:t>
            </a:r>
            <a:r>
              <a:rPr lang="en-US" altLang="ko-KR" i="1" dirty="0"/>
              <a:t>external</a:t>
            </a:r>
            <a:r>
              <a:rPr lang="en-US" altLang="ko-KR" dirty="0"/>
              <a:t> or </a:t>
            </a:r>
            <a:r>
              <a:rPr lang="en-US" altLang="ko-KR" i="1" dirty="0"/>
              <a:t>internal</a:t>
            </a:r>
            <a:r>
              <a:rPr lang="en-US" altLang="ko-KR" dirty="0"/>
              <a:t>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External conflicts arise between characters and something or someone outside themselves.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Internal conflicts occur when a character struggles to reconcile two competing.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desires, needs, or duties, or two parts or aspects of himself.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97"/>
    </mc:Choice>
    <mc:Fallback>
      <p:transition spd="slow" advTm="4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3413E38-045D-4AAB-A5B6-B399FBE5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Freytag’s Pyramid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9ADAF9E-5DA6-4185-9E65-C02A5763F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20963" y="2253673"/>
            <a:ext cx="7010400" cy="3556000"/>
          </a:xfrm>
        </p:spPr>
      </p:pic>
      <p:pic>
        <p:nvPicPr>
          <p:cNvPr id="3" name="오디오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43"/>
    </mc:Choice>
    <mc:Fallback>
      <p:transition spd="slow" advTm="5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3A31AFA-1AFF-4D35-825D-51413E7E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Five</a:t>
            </a:r>
            <a:r>
              <a:rPr lang="ko-KR" altLang="en-US" dirty="0"/>
              <a:t> </a:t>
            </a:r>
            <a:r>
              <a:rPr lang="en-US" altLang="ko-KR" dirty="0"/>
              <a:t>Parts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Plot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9A00D7E2-344F-49CA-BADE-A18D0907D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92198"/>
            <a:ext cx="10058400" cy="32768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Exposition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Rising action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Climax or turning point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Falling action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Conclusion or resolution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6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2"/>
    </mc:Choice>
    <mc:Fallback>
      <p:transition spd="slow" advTm="1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07AEE19-49B3-485A-BB13-90CC100E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Exposition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52DF41B-E649-4996-88E0-385F938F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01254"/>
            <a:ext cx="10058400" cy="31678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The first part of the </a:t>
            </a:r>
            <a:r>
              <a:rPr lang="en-US" altLang="ko-KR" dirty="0">
                <a:solidFill>
                  <a:srgbClr val="FF0000"/>
                </a:solidFill>
              </a:rPr>
              <a:t>plot introducing the characters, their situations, and, usually, a time and place</a:t>
            </a:r>
            <a:r>
              <a:rPr lang="en-US" altLang="ko-KR" dirty="0"/>
              <a:t>, giving us all the basic information we need to understand what is to come.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Exposition usually reveals some source or seed of potential conflict in the initial situation, of which the characters may be as yet unaware.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5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7"/>
    </mc:Choice>
    <mc:Fallback>
      <p:transition spd="slow" advTm="3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988834-A4E4-4666-A3CB-C55F15F5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Rising Action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3F36D75-8EF4-4EBB-8368-623A49812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910980"/>
            <a:ext cx="10058400" cy="1551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beginning with an inciting incident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Including </a:t>
            </a:r>
            <a:r>
              <a:rPr lang="en-US" altLang="ko-KR" dirty="0">
                <a:solidFill>
                  <a:srgbClr val="FF0000"/>
                </a:solidFill>
              </a:rPr>
              <a:t>destabilizing action </a:t>
            </a:r>
            <a:r>
              <a:rPr lang="en-US" altLang="ko-KR" dirty="0"/>
              <a:t>that destabilizes the initial situation and incites open conflict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Including </a:t>
            </a:r>
            <a:r>
              <a:rPr lang="en-US" altLang="ko-KR" dirty="0">
                <a:solidFill>
                  <a:srgbClr val="FF0000"/>
                </a:solidFill>
              </a:rPr>
              <a:t>a complication </a:t>
            </a:r>
            <a:r>
              <a:rPr lang="en-US" altLang="ko-KR" dirty="0"/>
              <a:t>that introduces a new conflict or intensifies an existing one.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57"/>
    </mc:Choice>
    <mc:Fallback>
      <p:transition spd="slow" advTm="13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537FB2C-A274-41D4-95B2-488F8696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Climax or Turning Point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6C39D3D-5F46-420A-831D-A903CDA8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30804"/>
            <a:ext cx="10058400" cy="34227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the moment of greatest emotional intensity.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the moment when the outcome of the plot and the fate of the characters are decided.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a literally </a:t>
            </a:r>
            <a:r>
              <a:rPr lang="en-US" altLang="ko-KR" dirty="0">
                <a:solidFill>
                  <a:srgbClr val="FF0000"/>
                </a:solidFill>
              </a:rPr>
              <a:t>pivotal incident </a:t>
            </a:r>
            <a:r>
              <a:rPr lang="en-US" altLang="ko-KR" dirty="0"/>
              <a:t>that “turns things around,” or involves, in Aristotle’s words, </a:t>
            </a:r>
            <a:r>
              <a:rPr lang="en-US" altLang="ko-KR" dirty="0">
                <a:solidFill>
                  <a:srgbClr val="FF0000"/>
                </a:solidFill>
              </a:rPr>
              <a:t>“the change from one state of things [. . .] to its opposite.”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Involving </a:t>
            </a:r>
            <a:r>
              <a:rPr lang="en-US" altLang="ko-KR" dirty="0">
                <a:solidFill>
                  <a:srgbClr val="FF0000"/>
                </a:solidFill>
              </a:rPr>
              <a:t>an epiphany</a:t>
            </a:r>
            <a:r>
              <a:rPr lang="en-US" altLang="ko-KR" dirty="0"/>
              <a:t>, a sudden revelation of truth inspired by a seemingly trivial event.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often involving internal or psychological events, even if they are prompted by, and lead to, external action.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Sometimes differentiated from the crisis that precedes and precipitates it.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0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06"/>
    </mc:Choice>
    <mc:Fallback>
      <p:transition spd="slow" advTm="41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DCBA77D-37E1-425A-B669-C861B539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Falling Action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F22750BB-B106-4A15-9A44-71DCCB8F8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92198"/>
            <a:ext cx="10058400" cy="32768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bringing a release of emotional tension and moves us toward the resolution of the conflict or conflicts.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i="1" dirty="0" err="1">
                <a:solidFill>
                  <a:srgbClr val="FF0000"/>
                </a:solidFill>
              </a:rPr>
              <a:t>deus</a:t>
            </a:r>
            <a:r>
              <a:rPr lang="en-US" altLang="ko-KR" i="1" dirty="0">
                <a:solidFill>
                  <a:srgbClr val="FF0000"/>
                </a:solidFill>
              </a:rPr>
              <a:t> ex </a:t>
            </a:r>
            <a:r>
              <a:rPr lang="en-US" altLang="ko-KR" i="1" dirty="0" err="1">
                <a:solidFill>
                  <a:srgbClr val="FF0000"/>
                </a:solidFill>
              </a:rPr>
              <a:t>machina</a:t>
            </a:r>
            <a:r>
              <a:rPr lang="en-US" altLang="ko-KR" dirty="0"/>
              <a:t>(“god out of a machine”), the  resolution is achieved through an utterly unexpected twist.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dirty="0"/>
              <a:t>Latin term deriving from the ancient theatrical practice of using a machine to lower onto the stage a god who solves the problems of the human characters.</a:t>
            </a:r>
          </a:p>
          <a:p>
            <a:pPr>
              <a:buFont typeface="Wingdings" panose="05000000000000000000" pitchFamily="2" charset="2"/>
              <a:buChar char="l"/>
            </a:pP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13"/>
    </mc:Choice>
    <mc:Fallback>
      <p:transition spd="slow" advTm="21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추억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913</TotalTime>
  <Words>522</Words>
  <Application>Microsoft Office PowerPoint</Application>
  <PresentationFormat>와이드스크린</PresentationFormat>
  <Paragraphs>36</Paragraphs>
  <Slides>8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3" baseType="lpstr">
      <vt:lpstr>맑은 고딕</vt:lpstr>
      <vt:lpstr>Calibri</vt:lpstr>
      <vt:lpstr>Calibri Light</vt:lpstr>
      <vt:lpstr>Wingdings</vt:lpstr>
      <vt:lpstr>추억</vt:lpstr>
      <vt:lpstr>Pace</vt:lpstr>
      <vt:lpstr>Conflict</vt:lpstr>
      <vt:lpstr>Freytag’s Pyramid</vt:lpstr>
      <vt:lpstr>Five Parts of Plot</vt:lpstr>
      <vt:lpstr>Exposition</vt:lpstr>
      <vt:lpstr>Rising Action</vt:lpstr>
      <vt:lpstr>Climax or Turning Point</vt:lpstr>
      <vt:lpstr>Falling Action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Plot?</dc:title>
  <dc:creator>u</dc:creator>
  <cp:lastModifiedBy>u</cp:lastModifiedBy>
  <cp:revision>25</cp:revision>
  <dcterms:created xsi:type="dcterms:W3CDTF">2020-03-20T07:05:23Z</dcterms:created>
  <dcterms:modified xsi:type="dcterms:W3CDTF">2020-03-23T14:02:21Z</dcterms:modified>
</cp:coreProperties>
</file>